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32404050" cy="43205400"/>
  <p:notesSz cx="6797675" cy="9929495"/>
  <p:custDataLst>
    <p:tags r:id="rId7"/>
  </p:custDataLst>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00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7" d="100"/>
          <a:sy n="17" d="100"/>
        </p:scale>
        <p:origin x="3096" y="156"/>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5743847" y="10901365"/>
            <a:ext cx="76970870" cy="23224902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p:spPr>
        <p:txBody>
          <a:bodyPr anchor="t"/>
          <a:lstStyle>
            <a:lvl1pPr algn="l">
              <a:defRPr sz="189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p:spPr>
        <p:txBody>
          <a:bodyPr anchor="b"/>
          <a:lstStyle>
            <a:lvl1pPr algn="l">
              <a:defRPr sz="9500" b="1"/>
            </a:lvl1pPr>
          </a:lstStyle>
          <a:p>
            <a:r>
              <a:rPr lang="zh-CN" altLang="en-US"/>
              <a:t>单击此处编辑母版标题样式</a:t>
            </a:r>
            <a:endParaRPr lang="zh-CN" altLang="en-US"/>
          </a:p>
        </p:txBody>
      </p:sp>
      <p:sp>
        <p:nvSpPr>
          <p:cNvPr id="3" name="内容占位符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p:spPr>
        <p:txBody>
          <a:bodyPr anchor="b"/>
          <a:lstStyle>
            <a:lvl1pPr algn="l">
              <a:defRPr sz="95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6202C6DB-D6D9-410D-8C9C-4CFCA5D4D3CC}" type="datetimeFigureOut">
              <a:rPr lang="zh-CN" altLang="en-US" smtClean="0"/>
            </a:fld>
            <a:endParaRPr lang="zh-CN" altLang="en-US"/>
          </a:p>
        </p:txBody>
      </p:sp>
      <p:sp>
        <p:nvSpPr>
          <p:cNvPr id="5" name="页脚占位符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8F518DB7-8EFA-4F72-9AAE-33EE0722CF8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3528692"/>
            <a:ext cx="32404050" cy="39676708"/>
          </a:xfrm>
          <a:prstGeom prst="rect">
            <a:avLst/>
          </a:prstGeom>
          <a:gradFill>
            <a:gsLst>
              <a:gs pos="0">
                <a:srgbClr val="03D4A8">
                  <a:alpha val="22000"/>
                </a:srgbClr>
              </a:gs>
              <a:gs pos="25000">
                <a:srgbClr val="21D6E0">
                  <a:alpha val="66000"/>
                </a:srgbClr>
              </a:gs>
              <a:gs pos="75000">
                <a:srgbClr val="0087E6">
                  <a:alpha val="82000"/>
                </a:srgbClr>
              </a:gs>
              <a:gs pos="100000">
                <a:srgbClr val="005CBF">
                  <a:alpha val="7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p:nvPr>
        </p:nvSpPr>
        <p:spPr>
          <a:xfrm>
            <a:off x="360265" y="-778964"/>
            <a:ext cx="32014986" cy="5184576"/>
          </a:xfrm>
        </p:spPr>
        <p:txBody>
          <a:bodyPr>
            <a:normAutofit/>
          </a:bodyPr>
          <a:lstStyle/>
          <a:p>
            <a:r>
              <a:rPr lang="en-AU" altLang="zh-CN" sz="11000" b="1" dirty="0">
                <a:solidFill>
                  <a:srgbClr val="0066FF"/>
                </a:solidFill>
                <a:latin typeface="Lucida Calligraphy" panose="03010101010101010101" pitchFamily="66" charset="0"/>
              </a:rPr>
              <a:t>Chinese Academy of Sciences</a:t>
            </a:r>
            <a:br>
              <a:rPr lang="en-AU" altLang="zh-CN" sz="11000" b="1" dirty="0">
                <a:solidFill>
                  <a:srgbClr val="00FFFF"/>
                </a:solidFill>
                <a:latin typeface="Lucida Calligraphy" panose="03010101010101010101" pitchFamily="66" charset="0"/>
              </a:rPr>
            </a:br>
            <a:r>
              <a:rPr lang="zh-CN" altLang="en-US" sz="7300" b="1" dirty="0">
                <a:latin typeface="Lucida Calligraphy" panose="03010101010101010101" pitchFamily="66" charset="0"/>
              </a:rPr>
              <a:t>中科院纳米系统与多级次制造重点实验室</a:t>
            </a:r>
            <a:endParaRPr lang="zh-CN" altLang="en-US" sz="7300" b="1" dirty="0">
              <a:latin typeface="Lucida Calligraphy" panose="03010101010101010101" pitchFamily="66" charset="0"/>
            </a:endParaRPr>
          </a:p>
        </p:txBody>
      </p:sp>
      <p:sp>
        <p:nvSpPr>
          <p:cNvPr id="4" name="矩形 3"/>
          <p:cNvSpPr/>
          <p:nvPr/>
        </p:nvSpPr>
        <p:spPr>
          <a:xfrm>
            <a:off x="335813" y="19362241"/>
            <a:ext cx="31323480" cy="6739255"/>
          </a:xfrm>
          <a:prstGeom prst="rect">
            <a:avLst/>
          </a:prstGeom>
        </p:spPr>
        <p:txBody>
          <a:bodyPr wrap="square">
            <a:spAutoFit/>
          </a:bodyPr>
          <a:lstStyle/>
          <a:p>
            <a:pPr algn="just">
              <a:lnSpc>
                <a:spcPct val="150000"/>
              </a:lnSpc>
            </a:pPr>
            <a:r>
              <a:rPr lang="zh-CN" altLang="en-US" sz="6600" dirty="0">
                <a:latin typeface="微软雅黑" panose="020B0503020204020204" pitchFamily="34" charset="-122"/>
                <a:ea typeface="微软雅黑" panose="020B0503020204020204" pitchFamily="34" charset="-122"/>
              </a:rPr>
              <a:t>      </a:t>
            </a:r>
            <a:r>
              <a:rPr lang="zh-CN" altLang="en-US" sz="7200" dirty="0">
                <a:latin typeface="微软雅黑" panose="020B0503020204020204" pitchFamily="34" charset="-122"/>
                <a:ea typeface="微软雅黑" panose="020B0503020204020204" pitchFamily="34" charset="-122"/>
              </a:rPr>
              <a:t> </a:t>
            </a:r>
            <a:r>
              <a:rPr sz="7200" dirty="0">
                <a:latin typeface="微软雅黑" panose="020B0503020204020204" pitchFamily="34" charset="-122"/>
                <a:ea typeface="微软雅黑" panose="020B0503020204020204" pitchFamily="34" charset="-122"/>
              </a:rPr>
              <a:t>放射性核素被广泛应用于临床诊断及治疗当中。通过纳米材料递送放射性核素可以提高核素在肿瘤的靶向性及滞留性。本报告介绍了团队开发的放射性核素标记纳米材料，通过材料自身特性实现高效诊断与治疗。还介绍了团队在放射性核素切伦科夫自发光的应用。</a:t>
            </a:r>
            <a:endParaRPr sz="7200" dirty="0">
              <a:latin typeface="微软雅黑" panose="020B0503020204020204" pitchFamily="34" charset="-122"/>
              <a:ea typeface="微软雅黑" panose="020B0503020204020204" pitchFamily="34" charset="-122"/>
            </a:endParaRPr>
          </a:p>
        </p:txBody>
      </p:sp>
      <p:sp>
        <p:nvSpPr>
          <p:cNvPr id="15" name="TextBox 14"/>
          <p:cNvSpPr txBox="1"/>
          <p:nvPr/>
        </p:nvSpPr>
        <p:spPr>
          <a:xfrm>
            <a:off x="13393340" y="4248550"/>
            <a:ext cx="4671060" cy="1445260"/>
          </a:xfrm>
          <a:prstGeom prst="rect">
            <a:avLst/>
          </a:prstGeom>
          <a:noFill/>
        </p:spPr>
        <p:txBody>
          <a:bodyPr wrap="none" rtlCol="0">
            <a:spAutoFit/>
          </a:bodyPr>
          <a:lstStyle/>
          <a:p>
            <a:r>
              <a:rPr lang="zh-CN" altLang="en-US" sz="8800" b="1" dirty="0"/>
              <a:t>学术讲座</a:t>
            </a:r>
            <a:endParaRPr lang="zh-CN" altLang="en-US" sz="8800" b="1" dirty="0"/>
          </a:p>
        </p:txBody>
      </p:sp>
      <p:sp>
        <p:nvSpPr>
          <p:cNvPr id="20" name="TextBox 19"/>
          <p:cNvSpPr txBox="1"/>
          <p:nvPr/>
        </p:nvSpPr>
        <p:spPr>
          <a:xfrm>
            <a:off x="360668" y="6962719"/>
            <a:ext cx="31375818" cy="9324975"/>
          </a:xfrm>
          <a:prstGeom prst="rect">
            <a:avLst/>
          </a:prstGeom>
          <a:noFill/>
        </p:spPr>
        <p:txBody>
          <a:bodyPr wrap="square" rtlCol="0">
            <a:spAutoFit/>
          </a:bodyPr>
          <a:lstStyle/>
          <a:p>
            <a:pPr>
              <a:lnSpc>
                <a:spcPct val="150000"/>
              </a:lnSpc>
            </a:pPr>
            <a:r>
              <a:rPr lang="zh-CN" altLang="en-US" sz="8000" b="1" dirty="0"/>
              <a:t>演讲者：孙晓莲教授  中国药科大学</a:t>
            </a:r>
            <a:r>
              <a:rPr lang="en-US" altLang="zh-CN" sz="8000" b="1" dirty="0"/>
              <a:t> </a:t>
            </a:r>
            <a:r>
              <a:rPr lang="zh-CN" altLang="en-US" sz="8000" b="1" dirty="0"/>
              <a:t>药学院</a:t>
            </a:r>
            <a:endParaRPr lang="en-US" altLang="zh-CN" sz="8000" b="1" dirty="0"/>
          </a:p>
          <a:p>
            <a:pPr>
              <a:lnSpc>
                <a:spcPct val="150000"/>
              </a:lnSpc>
            </a:pPr>
            <a:r>
              <a:rPr lang="zh-CN" altLang="en-US" sz="8000" b="1" dirty="0"/>
              <a:t>题    目：</a:t>
            </a:r>
            <a:r>
              <a:rPr lang="zh-CN" altLang="zh-CN" sz="8000" b="1" dirty="0"/>
              <a:t>切伦科夫发光的诊疗一体化应用</a:t>
            </a:r>
            <a:endParaRPr lang="zh-CN" altLang="zh-CN" sz="8000" b="1" dirty="0"/>
          </a:p>
          <a:p>
            <a:pPr>
              <a:lnSpc>
                <a:spcPct val="150000"/>
              </a:lnSpc>
            </a:pPr>
            <a:r>
              <a:rPr lang="zh-CN" altLang="en-US" sz="8000" b="1" dirty="0"/>
              <a:t>时    间：</a:t>
            </a:r>
            <a:r>
              <a:rPr lang="en-US" altLang="zh-CN" sz="8000" b="1" dirty="0"/>
              <a:t>2022</a:t>
            </a:r>
            <a:r>
              <a:rPr lang="zh-CN" altLang="en-US" sz="8000" b="1" dirty="0"/>
              <a:t>年</a:t>
            </a:r>
            <a:r>
              <a:rPr lang="en-US" altLang="zh-CN" sz="8000" b="1" dirty="0"/>
              <a:t>7</a:t>
            </a:r>
            <a:r>
              <a:rPr lang="zh-CN" altLang="en-US" sz="8000" b="1" dirty="0"/>
              <a:t>月</a:t>
            </a:r>
            <a:r>
              <a:rPr lang="en-US" altLang="zh-CN" sz="8000" b="1" dirty="0"/>
              <a:t>18</a:t>
            </a:r>
            <a:r>
              <a:rPr lang="zh-CN" altLang="en-US" sz="8000" b="1" dirty="0"/>
              <a:t>日（周一）</a:t>
            </a:r>
            <a:r>
              <a:rPr lang="en-US" altLang="zh-CN" sz="8000" b="1" dirty="0"/>
              <a:t>9:30-11:30</a:t>
            </a:r>
            <a:endParaRPr lang="en-US" altLang="zh-CN" sz="8000" b="1" dirty="0"/>
          </a:p>
          <a:p>
            <a:pPr>
              <a:lnSpc>
                <a:spcPct val="150000"/>
              </a:lnSpc>
            </a:pPr>
            <a:r>
              <a:rPr lang="zh-CN" altLang="en-US" sz="8000" b="1" dirty="0"/>
              <a:t>地    点：腾讯会议</a:t>
            </a:r>
            <a:r>
              <a:rPr lang="en-US" altLang="zh-CN" sz="8000" b="1" dirty="0"/>
              <a:t> 712-823-000</a:t>
            </a:r>
            <a:endParaRPr lang="en-US" altLang="zh-CN" sz="8000" b="1" dirty="0"/>
          </a:p>
          <a:p>
            <a:pPr>
              <a:lnSpc>
                <a:spcPct val="150000"/>
              </a:lnSpc>
            </a:pPr>
            <a:r>
              <a:rPr lang="zh-CN" altLang="en-US" sz="8000" b="1" dirty="0"/>
              <a:t>邀请人：段鹏飞    研究员</a:t>
            </a:r>
            <a:endParaRPr lang="zh-CN" altLang="en-US" sz="8000" b="1" dirty="0"/>
          </a:p>
        </p:txBody>
      </p:sp>
      <p:sp>
        <p:nvSpPr>
          <p:cNvPr id="21" name="TextBox 20"/>
          <p:cNvSpPr txBox="1"/>
          <p:nvPr/>
        </p:nvSpPr>
        <p:spPr>
          <a:xfrm>
            <a:off x="335624" y="17871376"/>
            <a:ext cx="3421380" cy="1398905"/>
          </a:xfrm>
          <a:prstGeom prst="rect">
            <a:avLst/>
          </a:prstGeom>
          <a:noFill/>
        </p:spPr>
        <p:txBody>
          <a:bodyPr wrap="none" rtlCol="0">
            <a:spAutoFit/>
          </a:bodyPr>
          <a:lstStyle/>
          <a:p>
            <a:r>
              <a:rPr lang="zh-CN" altLang="en-US" sz="8500" b="1" dirty="0">
                <a:latin typeface="微软雅黑" panose="020B0503020204020204" pitchFamily="34" charset="-122"/>
                <a:ea typeface="微软雅黑" panose="020B0503020204020204" pitchFamily="34" charset="-122"/>
              </a:rPr>
              <a:t>摘要：</a:t>
            </a:r>
            <a:endParaRPr lang="zh-CN" altLang="en-US" sz="6600" b="1" dirty="0">
              <a:latin typeface="微软雅黑" panose="020B0503020204020204" pitchFamily="34" charset="-122"/>
              <a:ea typeface="微软雅黑" panose="020B0503020204020204" pitchFamily="34" charset="-122"/>
            </a:endParaRPr>
          </a:p>
        </p:txBody>
      </p:sp>
      <p:sp>
        <p:nvSpPr>
          <p:cNvPr id="23" name="矩形 22"/>
          <p:cNvSpPr/>
          <p:nvPr/>
        </p:nvSpPr>
        <p:spPr>
          <a:xfrm>
            <a:off x="360580" y="30084092"/>
            <a:ext cx="31323480" cy="11725275"/>
          </a:xfrm>
          <a:prstGeom prst="rect">
            <a:avLst/>
          </a:prstGeom>
        </p:spPr>
        <p:txBody>
          <a:bodyPr wrap="square">
            <a:spAutoFit/>
          </a:bodyPr>
          <a:lstStyle/>
          <a:p>
            <a:pPr algn="just">
              <a:lnSpc>
                <a:spcPct val="150000"/>
              </a:lnSpc>
            </a:pPr>
            <a:r>
              <a:rPr lang="en-US" altLang="zh-CN" sz="66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7200" dirty="0">
                <a:effectLst/>
                <a:latin typeface="微软雅黑" panose="020B0503020204020204" pitchFamily="34" charset="-122"/>
                <a:ea typeface="微软雅黑" panose="020B0503020204020204" pitchFamily="34" charset="-122"/>
                <a:cs typeface="Times New Roman" panose="02020603050405020304" pitchFamily="18" charset="0"/>
              </a:rPr>
              <a:t> </a:t>
            </a:r>
            <a:r>
              <a:rPr sz="7200" dirty="0">
                <a:effectLst/>
                <a:latin typeface="微软雅黑" panose="020B0503020204020204" pitchFamily="34" charset="-122"/>
                <a:ea typeface="微软雅黑" panose="020B0503020204020204" pitchFamily="34" charset="-122"/>
                <a:cs typeface="Times New Roman" panose="02020603050405020304" pitchFamily="18" charset="0"/>
              </a:rPr>
              <a:t>孙晓莲，中国药科大学药学院，教授，博士生导师，国家级高层次人才，江苏省双创人才入选者。本科毕业于南京大学化学化工学院，博士毕业于美国布朗大学化学院。主要从事诊疗一体化医学材料的研制。近年以通讯/一作在J. Am. Chem. Soc、Angew. Chem. Int. Ed、ACS Nano、Biomaterials等刊物上发表SCI论文35篇（IF&gt;10 ,18篇）影响因子总计746。作为项目负责人主持国家自然科学基金面上项目2项、江苏省双创人才项目、江苏省杰出青年项目等。中国生物材料学会影像材料与技术分会委员。</a:t>
            </a:r>
            <a:endParaRPr sz="72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28" name="图片 27"/>
          <p:cNvPicPr>
            <a:picLocks noChangeAspect="1"/>
          </p:cNvPicPr>
          <p:nvPr/>
        </p:nvPicPr>
        <p:blipFill rotWithShape="1">
          <a:blip r:embed="rId1" cstate="print">
            <a:extLst>
              <a:ext uri="{28A0092B-C50C-407E-A947-70E740481C1C}">
                <a14:useLocalDpi xmlns:a14="http://schemas.microsoft.com/office/drawing/2010/main" val="0"/>
              </a:ext>
            </a:extLst>
          </a:blip>
          <a:srcRect l="17500" t="6487" r="20000" b="6474"/>
          <a:stretch>
            <a:fillRect/>
          </a:stretch>
        </p:blipFill>
        <p:spPr>
          <a:xfrm>
            <a:off x="28168465" y="-70193"/>
            <a:ext cx="3659296" cy="3598885"/>
          </a:xfrm>
          <a:prstGeom prst="rect">
            <a:avLst/>
          </a:prstGeom>
        </p:spPr>
      </p:pic>
      <p:cxnSp>
        <p:nvCxnSpPr>
          <p:cNvPr id="25" name="直接连接符 24"/>
          <p:cNvCxnSpPr/>
          <p:nvPr/>
        </p:nvCxnSpPr>
        <p:spPr>
          <a:xfrm>
            <a:off x="0" y="3456684"/>
            <a:ext cx="32404050" cy="0"/>
          </a:xfrm>
          <a:prstGeom prst="line">
            <a:avLst/>
          </a:prstGeom>
          <a:ln w="2063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8" name="Picture 4" descr="https://timgsa.baidu.com/timg?image&amp;quality=80&amp;size=b9999_10000&amp;sec=1531979815063&amp;di=2f08c123f97ee0605e861e498bbe1b89&amp;imgtype=0&amp;src=http%3A%2F%2Fwww.fakutownee.cn%2Fd%2Ffile%2Fkeji%2Frencai%2F2016-06-28%2Fb685313f874077e5a96a70b840f14a5c.jpg"/>
          <p:cNvPicPr>
            <a:picLocks noChangeAspect="1" noChangeArrowheads="1"/>
          </p:cNvPicPr>
          <p:nvPr/>
        </p:nvPicPr>
        <p:blipFill rotWithShape="1">
          <a:blip r:embed="rId2">
            <a:extLst>
              <a:ext uri="{28A0092B-C50C-407E-A947-70E740481C1C}">
                <a14:useLocalDpi xmlns:a14="http://schemas.microsoft.com/office/drawing/2010/main" val="0"/>
              </a:ext>
            </a:extLst>
          </a:blip>
          <a:srcRect l="5803" r="16324" b="37509"/>
          <a:stretch>
            <a:fillRect/>
          </a:stretch>
        </p:blipFill>
        <p:spPr bwMode="auto">
          <a:xfrm>
            <a:off x="0" y="-87646"/>
            <a:ext cx="4836493" cy="3407599"/>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335915" y="28500070"/>
            <a:ext cx="4500880" cy="1398905"/>
          </a:xfrm>
          <a:prstGeom prst="rect">
            <a:avLst/>
          </a:prstGeom>
          <a:noFill/>
        </p:spPr>
        <p:txBody>
          <a:bodyPr wrap="none" rtlCol="0" anchor="t">
            <a:spAutoFit/>
          </a:bodyPr>
          <a:p>
            <a:r>
              <a:rPr lang="zh-CN" altLang="en-US" b="1" dirty="0">
                <a:latin typeface="微软雅黑" panose="020B0503020204020204" pitchFamily="34" charset="-122"/>
                <a:ea typeface="微软雅黑" panose="020B0503020204020204" pitchFamily="34" charset="-122"/>
                <a:sym typeface="+mn-ea"/>
              </a:rPr>
              <a:t>个人简介</a:t>
            </a:r>
            <a:endParaRPr lang="zh-CN" altLang="en-US"/>
          </a:p>
        </p:txBody>
      </p:sp>
      <p:pic>
        <p:nvPicPr>
          <p:cNvPr id="6" name="图片 5"/>
          <p:cNvPicPr>
            <a:picLocks noChangeAspect="1"/>
          </p:cNvPicPr>
          <p:nvPr/>
        </p:nvPicPr>
        <p:blipFill>
          <a:blip r:embed="rId3"/>
          <a:stretch>
            <a:fillRect/>
          </a:stretch>
        </p:blipFill>
        <p:spPr>
          <a:xfrm>
            <a:off x="23114635" y="6480810"/>
            <a:ext cx="7395210" cy="10186670"/>
          </a:xfrm>
          <a:prstGeom prst="rect">
            <a:avLst/>
          </a:prstGeom>
        </p:spPr>
      </p:pic>
    </p:spTree>
  </p:cSld>
  <p:clrMapOvr>
    <a:masterClrMapping/>
  </p:clrMapOvr>
</p:sld>
</file>

<file path=ppt/tags/tag1.xml><?xml version="1.0" encoding="utf-8"?>
<p:tagLst xmlns:p="http://schemas.openxmlformats.org/presentationml/2006/main">
  <p:tag name="COMMONDATA" val="eyJoZGlkIjoiNDUyNzk5OGYyODNhZjg1N2M1YmE5MjRlZTJiZjlkNmU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556</Words>
  <Application>WPS 演示</Application>
  <PresentationFormat>自定义</PresentationFormat>
  <Paragraphs>18</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Lucida Calligraphy</vt:lpstr>
      <vt:lpstr>微软雅黑</vt:lpstr>
      <vt:lpstr>Times New Roman</vt:lpstr>
      <vt:lpstr>Calibri</vt:lpstr>
      <vt:lpstr>Arial Unicode MS</vt:lpstr>
      <vt:lpstr>Office 主题​​</vt:lpstr>
      <vt:lpstr>Chinese Academy of Sciences 中科院纳米系统与多级次制造重点实验室</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kinow</dc:creator>
  <cp:lastModifiedBy>WPS_1601870185</cp:lastModifiedBy>
  <cp:revision>37</cp:revision>
  <cp:lastPrinted>2021-07-08T01:57:00Z</cp:lastPrinted>
  <dcterms:created xsi:type="dcterms:W3CDTF">2017-07-09T02:48:00Z</dcterms:created>
  <dcterms:modified xsi:type="dcterms:W3CDTF">2022-07-14T07:18:01Z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A884E9F35F3A45698A8998F4BB9EE91D</vt:lpwstr>
  </property>
  <property fmtid="{D5CDD505-2E9C-101B-9397-08002B2CF9AE}" pid="3" name="KSOProductBuildVer">
    <vt:lpwstr>2052-11.1.0.11830</vt:lpwstr>
  </property>
</Properties>
</file>